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14"/>
  </p:notesMasterIdLst>
  <p:sldIdLst>
    <p:sldId id="256" r:id="rId2"/>
    <p:sldId id="320" r:id="rId3"/>
    <p:sldId id="369" r:id="rId4"/>
    <p:sldId id="378" r:id="rId5"/>
    <p:sldId id="379" r:id="rId6"/>
    <p:sldId id="380" r:id="rId7"/>
    <p:sldId id="386" r:id="rId8"/>
    <p:sldId id="387" r:id="rId9"/>
    <p:sldId id="388" r:id="rId10"/>
    <p:sldId id="366" r:id="rId11"/>
    <p:sldId id="368" r:id="rId12"/>
    <p:sldId id="367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ED7"/>
    <a:srgbClr val="0A6C3B"/>
    <a:srgbClr val="F1E5E5"/>
    <a:srgbClr val="EBC4C1"/>
    <a:srgbClr val="F29700"/>
    <a:srgbClr val="728CC7"/>
    <a:srgbClr val="96A4B5"/>
    <a:srgbClr val="0680C3"/>
    <a:srgbClr val="0076C2"/>
    <a:srgbClr val="036C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6" y="6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C2E42-BFCC-40EA-8993-81C8A1AA4EEE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04B92-5184-4370-883C-D72A6DD206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366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4B2EDF2F-547F-4BD1-9892-96AFA2C993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6" b="32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83E8A52-06A9-4AE6-AF28-3B0C0E6B8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60E86C0-CFA4-454A-93E0-DC1F8B6E8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E43CF5-4EA5-484C-8C3F-D6B302F7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7B00-7BE8-4D55-B3D1-88ABFC3B07FA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E6A003-8C78-4977-BD6E-A90A38C7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803081-E4A3-4333-92CD-8B54911E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34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665BBF-17B7-4E61-A36E-BF5E5787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7BC6254-BEBE-4EBE-A01B-DFF8D19D5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579CA3-495E-4B21-85CC-1C1AAA22E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901EA53-82C2-4F2F-B17A-89393746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C2CF-FEEC-43D5-A471-E4B9185BF0D1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256CE6-00CD-49DD-8C81-66683BF8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5F954D6-85B2-4AE8-A48A-6582B0E1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25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378C6F-4505-419E-8421-0AC54B85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AC1D1E5-B80E-4E86-BE09-50587803F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F63534-0F22-4DB6-B729-D42D6F16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009E-FE96-4D0C-AABE-827AAAB5AE75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E75D4C-71F6-4EEC-926A-F2CCFEFAE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0E2745-25D5-46C6-AD4E-9AE7F0FF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435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6EB23D1-4B7A-4712-92BC-B7DEC5A34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DD72A15-AA46-490F-ACEA-DA5332423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83160A-ADB4-4AE3-B538-CA2F3125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C396-1B4B-42CE-8BCE-C6388A0D2DF7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64A394-F146-4661-BB3A-D15CF0C2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CA7E84-327C-4C95-93C1-5B8A883E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85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F14C021B-B01B-4436-9FE9-DCF039BD16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5C7D806-5C5D-480F-927D-6B42B26F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6553B6-23BB-4E45-91CB-8DAA812A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88E5E5-C3CE-4940-8B03-BFC08356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9561-027D-408A-920E-30A99E609E21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3C414D-F9FE-428B-A6C3-E94740EF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C85D19-E103-46E2-84C0-EE30E682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6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F14C021B-B01B-4436-9FE9-DCF039BD16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09"/>
          <a:stretch/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5C7D806-5C5D-480F-927D-6B42B26F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6553B6-23BB-4E45-91CB-8DAA812A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88E5E5-C3CE-4940-8B03-BFC08356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16FA-B0C3-424D-9F26-AA48D3D598B0}" type="datetime1">
              <a:rPr lang="zh-TW" altLang="en-US" smtClean="0"/>
              <a:t>2021/3/23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3C414D-F9FE-428B-A6C3-E94740EF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C85D19-E103-46E2-84C0-EE30E682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829156B-B028-41A6-AD96-4FF73E43DC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6367181"/>
            <a:ext cx="1451945" cy="35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4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1A2B65-0F42-4377-8E30-04D02C2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57804AD-80E8-48C9-AFE9-A3B5AB6EF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E92EBE-1F5A-44F5-AE8E-5B1ADFF0A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3778-916C-4F2A-B894-1D07D3AEE1A2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8C705F-4577-4AF5-A26A-E98C19E55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4768C6-1707-4513-A51B-7B75DACE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97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A19B74-96CA-414E-AE10-985CAEBE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6DBC4D-F8D7-4986-B7CE-A0101CA68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1ED8769-D229-4E26-8511-81D7A454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6BF178-137F-410D-AAC0-86924654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97D6-B77B-4C2B-AAE7-8CEF3F564AC7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6DF2C9-0088-47EC-9B36-3EAB4A43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C2EA0B-0D7A-4440-93ED-C5B4B09C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72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C846B8-512C-4A13-AF11-9AC5258C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51C182-1114-48F9-8875-49BC45FBF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4094F50-9663-480F-A721-B7A2C853A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D1D93FE-617B-45E5-B8E1-6F2E4AA16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C31FA6A-F8DB-411E-A149-B8753A457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107C7F5-3414-405E-9F41-632F835AA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731D-22A6-4036-BBFA-F8094A185D69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A169E7F-6757-4986-AB5B-242EA614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A53EBAB-A48F-495A-845A-E63EB28D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70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0722E7-7000-405F-AAC8-C9F469917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82F304-9937-4870-A782-80B80E6E7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5A1-CECC-4A8C-BBCD-D1305FD352A8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CAC379-92C2-454A-87C0-153C05BE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8971207-DAFD-4A0C-B8DC-63630660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55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0273746-E724-4291-9A20-D26C3135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22F-A04A-4B5F-B712-EAE343955E82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4A34C88-112B-4F82-BFCE-086E6DFF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B6BA70C-10A9-4209-AC86-8431B70C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96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6F0295-93DF-440B-8163-41C39765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F87322-1C78-4FFC-B0CB-B3C333257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06B5CA4-3BD9-42B1-9523-EB66CA1C8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B1C585F-092A-4B34-8ADC-202CE2B3E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8EC2-AF8C-4E34-BF53-5050A1DFCD88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2D39C60-5C50-4E79-B94B-2B060812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E37DC2-BB9A-4B1D-97DF-B1983DE7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93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8DB0694-EC35-48BE-9C09-5DF997AB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B6D20E4-54EC-4AD0-84E0-2DCB03A02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B5455B-9520-428A-B81D-97C7D00E7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fld id="{2EDE4B8A-DF01-4B45-9A65-420F3465FF85}" type="datetime1">
              <a:rPr lang="zh-TW" altLang="en-US" smtClean="0"/>
              <a:t>2021/3/23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1154A0-FEE9-45AF-A23A-7042A1965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451C69-AADD-4D9B-A3FD-CB2338AA7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fld id="{DCABA7F2-80A9-42FA-A462-8131956979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67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1100224&#23560;&#38988;&#35498;&#26126;&#26371;/&#23526;&#39511;&#23460;&#31777;&#20171;/&#36764;&#24503;&#20856;&#32769;&#24107;.pptx" TargetMode="External"/><Relationship Id="rId3" Type="http://schemas.openxmlformats.org/officeDocument/2006/relationships/hyperlink" Target="1100224&#23560;&#38988;&#35498;&#26126;&#26371;/&#23526;&#39511;&#23460;&#31777;&#20171;/2_&#21608;&#23439;&#20142;&#32769;&#24107;.wmv" TargetMode="External"/><Relationship Id="rId7" Type="http://schemas.openxmlformats.org/officeDocument/2006/relationships/hyperlink" Target="1100224&#23560;&#38988;&#35498;&#26126;&#26371;/&#23526;&#39511;&#23460;&#31777;&#20171;/&#38515;&#38468;&#20161;&#32769;&#24107;.pptx" TargetMode="External"/><Relationship Id="rId2" Type="http://schemas.openxmlformats.org/officeDocument/2006/relationships/hyperlink" Target="https://www.youtube.com/watch?v=XA-KBt3wYz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youtu.be/yQGw9RGZMv8" TargetMode="External"/><Relationship Id="rId5" Type="http://schemas.openxmlformats.org/officeDocument/2006/relationships/hyperlink" Target="1100224&#23560;&#38988;&#35498;&#26126;&#26371;/&#23526;&#39511;&#23460;&#31777;&#20171;/&#26519;&#22025;&#23439;&#32769;&#24107;.ppt" TargetMode="External"/><Relationship Id="rId4" Type="http://schemas.openxmlformats.org/officeDocument/2006/relationships/hyperlink" Target="https://www.youtube.com/watch?v=EccyF3CTi_U&amp;ab_channel=%E8%94%A3%E5%95%93%E5%AE%8F" TargetMode="External"/><Relationship Id="rId9" Type="http://schemas.openxmlformats.org/officeDocument/2006/relationships/hyperlink" Target="1100224&#23560;&#38988;&#35498;&#26126;&#26371;/&#23526;&#39511;&#23460;&#31777;&#20171;/&#32645;&#22283;&#21407;&#32769;&#24107;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1100224&#23560;&#38988;&#35498;&#26126;&#26371;/&#23526;&#39511;&#23460;&#31777;&#20171;/&#34311;&#20426;&#36899;_&#38651;&#21147;&#26280;&#33021;&#28304;&#23526;&#39511;&#23460;_022421.ppt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1100224&#23560;&#38988;&#35498;&#26126;&#26371;/&#23526;&#39511;&#23460;&#31777;&#20171;/&#40643;&#21220;&#37808;&#32769;&#24107;.mp4" TargetMode="External"/><Relationship Id="rId3" Type="http://schemas.openxmlformats.org/officeDocument/2006/relationships/hyperlink" Target="https://www.youtube.com/watch?v=mGpUh5tGQEA&amp;feature=youtu.be" TargetMode="External"/><Relationship Id="rId7" Type="http://schemas.openxmlformats.org/officeDocument/2006/relationships/hyperlink" Target="1100224&#23560;&#38988;&#35498;&#26126;&#26371;/&#23526;&#39511;&#23460;&#31777;&#20171;/&#26954;&#28009;&#38738;&#25945;&#25480;-&#35069;&#36896;&#36039;&#35338;&#31995;&#32113;&#23526;&#39511;&#23460;&#31777;&#22577;.pptx" TargetMode="External"/><Relationship Id="rId2" Type="http://schemas.openxmlformats.org/officeDocument/2006/relationships/hyperlink" Target="1100224&#23560;&#38988;&#35498;&#26126;&#26371;/&#23526;&#39511;&#23460;&#31777;&#20171;/&#26954;&#24535;&#38596;&#32769;&#24107;/&#39640;&#38596;&#31185;&#25216;&#22823;&#23416;_%20&#21487;&#25856;&#29228;&#26044;&#27193;&#38754;&#20043;&#26862;&#26519;&#36039;&#28304;&#30435;&#28204;&#27231;&#22120;&#20154;_&#29579;&#22869;&#30427;-2.wmv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1100224&#23560;&#38988;&#35498;&#26126;&#26371;/&#23526;&#39511;&#23460;&#31777;&#20171;/&#26460;&#22283;&#27915;&#32769;&#24107;.m4v" TargetMode="External"/><Relationship Id="rId5" Type="http://schemas.openxmlformats.org/officeDocument/2006/relationships/hyperlink" Target="1100224&#23560;&#38988;&#35498;&#26126;&#26371;/&#23526;&#39511;&#23460;&#31777;&#20171;/&#23403;&#23815;&#35347;&#32769;&#24107;.mp4" TargetMode="External"/><Relationship Id="rId4" Type="http://schemas.openxmlformats.org/officeDocument/2006/relationships/hyperlink" Target="https://youtu.be/2C7_peXZduw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1100224&#23560;&#38988;&#35498;&#26126;&#26371;/&#23526;&#39511;&#23460;&#31777;&#20171;/&#25140;&#40251;&#20625;&#32769;&#24107;.pptx" TargetMode="External"/><Relationship Id="rId3" Type="http://schemas.openxmlformats.org/officeDocument/2006/relationships/hyperlink" Target="https://youtu.be/bK2WfRGl-1M" TargetMode="External"/><Relationship Id="rId7" Type="http://schemas.openxmlformats.org/officeDocument/2006/relationships/hyperlink" Target="1100224&#23560;&#38988;&#35498;&#26126;&#26371;/&#23526;&#39511;&#23460;&#31777;&#20171;/&#40643;&#31185;&#29771;&#32769;&#24107;.pptx" TargetMode="External"/><Relationship Id="rId2" Type="http://schemas.openxmlformats.org/officeDocument/2006/relationships/hyperlink" Target="1100224&#23560;&#38988;&#35498;&#26126;&#26371;/&#23526;&#39511;&#23460;&#31777;&#20171;/&#40643;&#25991;&#31077;&#32769;&#24107;.mp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1100224&#23560;&#38988;&#35498;&#26126;&#26371;/&#23526;&#39511;&#23460;&#31777;&#20171;/&#38515;&#25991;&#24179;&#32769;&#24107;.pdf" TargetMode="External"/><Relationship Id="rId5" Type="http://schemas.openxmlformats.org/officeDocument/2006/relationships/hyperlink" Target="https://www.youtube.com/watch?v=tf_shcmneDQ&amp;t=2s" TargetMode="External"/><Relationship Id="rId4" Type="http://schemas.openxmlformats.org/officeDocument/2006/relationships/hyperlink" Target="https://www.youtube.com/watch?v=Q7q5vdmbQAU&amp;feature=youtu.be&amp;ab_channel=HPDS" TargetMode="External"/><Relationship Id="rId9" Type="http://schemas.openxmlformats.org/officeDocument/2006/relationships/hyperlink" Target="1100224&#23560;&#38988;&#35498;&#26126;&#26371;/&#23526;&#39511;&#23460;&#31777;&#20171;/&#37165;&#23113;&#28113;&#32769;&#24107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BEFFBF8C-BB72-4B9B-AA89-26F396AB9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7526" y="2449860"/>
            <a:ext cx="10616541" cy="1290867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zh-TW" sz="7200" dirty="0" smtClean="0">
                <a:solidFill>
                  <a:srgbClr val="0076C2"/>
                </a:solidFill>
              </a:rPr>
              <a:t>109-2</a:t>
            </a:r>
            <a:r>
              <a:rPr lang="zh-TW" altLang="en-US" sz="7200" dirty="0" smtClean="0">
                <a:solidFill>
                  <a:srgbClr val="0076C2"/>
                </a:solidFill>
              </a:rPr>
              <a:t>學期</a:t>
            </a:r>
            <a:r>
              <a:rPr lang="en-US" altLang="zh-TW" sz="7200" dirty="0" smtClean="0">
                <a:solidFill>
                  <a:srgbClr val="0076C2"/>
                </a:solidFill>
              </a:rPr>
              <a:t/>
            </a:r>
            <a:br>
              <a:rPr lang="en-US" altLang="zh-TW" sz="7200" dirty="0" smtClean="0">
                <a:solidFill>
                  <a:srgbClr val="0076C2"/>
                </a:solidFill>
              </a:rPr>
            </a:br>
            <a:r>
              <a:rPr lang="zh-TW" altLang="en-US" sz="7200" dirty="0" smtClean="0">
                <a:solidFill>
                  <a:srgbClr val="0076C2"/>
                </a:solidFill>
              </a:rPr>
              <a:t>電機系實務專題課程說明會</a:t>
            </a:r>
            <a:endParaRPr lang="en-US" altLang="zh-TW" sz="7200" dirty="0">
              <a:solidFill>
                <a:srgbClr val="0076C2"/>
              </a:solidFill>
            </a:endParaRPr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id="{BB375744-4928-4C69-8281-52F39DC49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939" y="4869780"/>
            <a:ext cx="5701961" cy="63511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TW" altLang="en-US" sz="2800" b="1" dirty="0" smtClean="0">
                <a:solidFill>
                  <a:srgbClr val="EF6E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時間：</a:t>
            </a:r>
            <a:r>
              <a:rPr lang="en-US" altLang="zh-TW" sz="2800" b="1" dirty="0" smtClean="0">
                <a:solidFill>
                  <a:srgbClr val="EF6E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110.02.24</a:t>
            </a:r>
          </a:p>
          <a:p>
            <a:pPr algn="l"/>
            <a:r>
              <a:rPr lang="zh-TW" altLang="en-US" sz="2800" dirty="0">
                <a:solidFill>
                  <a:srgbClr val="EF6E00"/>
                </a:solidFill>
              </a:rPr>
              <a:t>地點：電機小劇場</a:t>
            </a:r>
            <a:endParaRPr lang="en-US" altLang="zh-TW" sz="2800" b="1" dirty="0">
              <a:solidFill>
                <a:srgbClr val="EF6E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D52D8768-9E2F-4B9C-9DB6-42AEFE9578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55" y="202474"/>
            <a:ext cx="3354434" cy="62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7" y="-16659"/>
            <a:ext cx="5049469" cy="1938992"/>
            <a:chOff x="273158" y="-16659"/>
            <a:chExt cx="7124806" cy="1938992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7124805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四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、實驗室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參觀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說明</a:t>
              </a:r>
              <a:endParaRPr lang="zh-TW" altLang="en-US" sz="4000" b="1" dirty="0">
                <a:solidFill>
                  <a:srgbClr val="036CA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zh-TW" altLang="en-US" sz="4000" b="1" dirty="0">
                <a:solidFill>
                  <a:srgbClr val="036CA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268036"/>
          </a:xfrm>
        </p:spPr>
        <p:txBody>
          <a:bodyPr/>
          <a:lstStyle/>
          <a:p>
            <a:r>
              <a:rPr lang="zh-TW" altLang="en-US" sz="3600" dirty="0" smtClean="0"/>
              <a:t>開放參觀時間：</a:t>
            </a:r>
            <a:r>
              <a:rPr lang="en-US" altLang="zh-TW" sz="3600" dirty="0" smtClean="0"/>
              <a:t>3/2(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)~3/5(</a:t>
            </a:r>
            <a:r>
              <a:rPr lang="zh-TW" altLang="en-US" sz="3600" dirty="0" smtClean="0"/>
              <a:t>五</a:t>
            </a:r>
            <a:r>
              <a:rPr lang="en-US" altLang="zh-TW" sz="3600" dirty="0" smtClean="0"/>
              <a:t>)</a:t>
            </a:r>
          </a:p>
          <a:p>
            <a:r>
              <a:rPr lang="zh-TW" altLang="en-US" sz="3600" dirty="0"/>
              <a:t>開放</a:t>
            </a:r>
            <a:r>
              <a:rPr lang="zh-TW" altLang="en-US" sz="3600" dirty="0" smtClean="0"/>
              <a:t>標記：</a:t>
            </a:r>
            <a:endParaRPr lang="en-US" altLang="zh-TW" sz="3600" dirty="0" smtClean="0"/>
          </a:p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1" r="10549"/>
          <a:stretch/>
        </p:blipFill>
        <p:spPr>
          <a:xfrm>
            <a:off x="968992" y="2489070"/>
            <a:ext cx="5254394" cy="377328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" r="12211"/>
          <a:stretch/>
        </p:blipFill>
        <p:spPr>
          <a:xfrm>
            <a:off x="6327800" y="2489527"/>
            <a:ext cx="5259590" cy="377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3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8" y="-16659"/>
            <a:ext cx="3750202" cy="1015663"/>
            <a:chOff x="273158" y="-16659"/>
            <a:chExt cx="7226072" cy="1015663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8" y="-16659"/>
              <a:ext cx="722607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五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專題</a:t>
              </a:r>
              <a:r>
                <a:rPr lang="en-US" altLang="zh-TW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Q&amp;A</a:t>
              </a:r>
              <a:endParaRPr lang="zh-TW" altLang="en-US" sz="4000" b="1" dirty="0">
                <a:solidFill>
                  <a:srgbClr val="036CA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11</a:t>
            </a:fld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0356640-8CD9-46B8-B401-44D83A9B1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434683"/>
              </p:ext>
            </p:extLst>
          </p:nvPr>
        </p:nvGraphicFramePr>
        <p:xfrm>
          <a:off x="773084" y="1537849"/>
          <a:ext cx="10897985" cy="441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534">
                  <a:extLst>
                    <a:ext uri="{9D8B030D-6E8A-4147-A177-3AD203B41FA5}">
                      <a16:colId xmlns:a16="http://schemas.microsoft.com/office/drawing/2014/main" val="3332051357"/>
                    </a:ext>
                  </a:extLst>
                </a:gridCol>
                <a:gridCol w="3369775">
                  <a:extLst>
                    <a:ext uri="{9D8B030D-6E8A-4147-A177-3AD203B41FA5}">
                      <a16:colId xmlns:a16="http://schemas.microsoft.com/office/drawing/2014/main" val="2142598598"/>
                    </a:ext>
                  </a:extLst>
                </a:gridCol>
                <a:gridCol w="6450676">
                  <a:extLst>
                    <a:ext uri="{9D8B030D-6E8A-4147-A177-3AD203B41FA5}">
                      <a16:colId xmlns:a16="http://schemas.microsoft.com/office/drawing/2014/main" val="4033381443"/>
                    </a:ext>
                  </a:extLst>
                </a:gridCol>
              </a:tblGrid>
              <a:tr h="5360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題號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BC4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BC4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解答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BC4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50671"/>
                  </a:ext>
                </a:extLst>
              </a:tr>
              <a:tr h="95188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可以換專題組別嗎？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可以，請重新繳交分組表</a:t>
                      </a: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老師要簽名</a:t>
                      </a: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給系辦公室。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837232"/>
                  </a:ext>
                </a:extLst>
              </a:tr>
              <a:tr h="141316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可以更改指導老師嗎？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可以，請繳交更換專題題目暨指導教授申請單及分組表</a:t>
                      </a: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老師要簽名</a:t>
                      </a: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給系辦公室。</a:t>
                      </a:r>
                      <a:endParaRPr lang="en-US" altLang="zh-TW" sz="2400" b="1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53418"/>
                  </a:ext>
                </a:extLst>
              </a:tr>
              <a:tr h="151497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endParaRPr lang="en-US" altLang="zh-TW" sz="2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可以更換專題題目嗎？</a:t>
                      </a:r>
                      <a:endParaRPr lang="en-US" altLang="zh-TW" sz="2400" b="1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可以，經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指導老師同意後</a:t>
                      </a: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告知系辦公室。</a:t>
                      </a:r>
                      <a:endParaRPr lang="en-US" altLang="zh-TW" sz="2400" b="1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7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4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8" y="-16659"/>
            <a:ext cx="4844752" cy="1015663"/>
            <a:chOff x="273158" y="-16659"/>
            <a:chExt cx="6733159" cy="1015663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73315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六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主題式課群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介紹</a:t>
              </a:r>
              <a:endParaRPr lang="zh-TW" altLang="en-US" sz="4000" b="1" dirty="0">
                <a:solidFill>
                  <a:srgbClr val="036CA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614" y="894701"/>
            <a:ext cx="8513502" cy="593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2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98703" y="354842"/>
            <a:ext cx="7549246" cy="5568286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/>
              <a:t>專題</a:t>
            </a:r>
            <a:r>
              <a:rPr lang="zh-TW" altLang="en-US" sz="4000" dirty="0" smtClean="0"/>
              <a:t>課程</a:t>
            </a:r>
            <a:r>
              <a:rPr lang="zh-TW" altLang="en-US" sz="4000" dirty="0"/>
              <a:t>介紹</a:t>
            </a:r>
            <a:endParaRPr lang="en-US" altLang="zh-TW" sz="4000" dirty="0"/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 smtClean="0"/>
              <a:t>專題時程表</a:t>
            </a:r>
            <a:endParaRPr lang="en-US" altLang="zh-TW" sz="4000" dirty="0"/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/>
              <a:t>各</a:t>
            </a:r>
            <a:r>
              <a:rPr lang="zh-TW" altLang="en-US" sz="4000" dirty="0" smtClean="0"/>
              <a:t>實驗室</a:t>
            </a:r>
            <a:r>
              <a:rPr lang="zh-TW" altLang="en-US" sz="4000" dirty="0"/>
              <a:t>簡介</a:t>
            </a:r>
            <a:endParaRPr lang="en-US" altLang="zh-TW" sz="4000" dirty="0"/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 smtClean="0"/>
              <a:t>實驗室</a:t>
            </a:r>
            <a:r>
              <a:rPr lang="zh-TW" altLang="en-US" sz="4000" dirty="0"/>
              <a:t>參觀</a:t>
            </a:r>
            <a:r>
              <a:rPr lang="zh-TW" altLang="en-US" sz="4000" dirty="0" smtClean="0"/>
              <a:t>說明</a:t>
            </a:r>
            <a:endParaRPr lang="en-US" altLang="zh-TW" sz="4000" dirty="0" smtClean="0"/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 smtClean="0"/>
              <a:t>專題</a:t>
            </a:r>
            <a:r>
              <a:rPr lang="en-US" altLang="zh-TW" sz="4000" dirty="0" smtClean="0"/>
              <a:t>Q&amp;A</a:t>
            </a:r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r>
              <a:rPr lang="zh-TW" altLang="en-US" sz="4000" dirty="0" smtClean="0"/>
              <a:t>主題</a:t>
            </a:r>
            <a:r>
              <a:rPr lang="zh-TW" altLang="en-US" sz="4000" dirty="0"/>
              <a:t>式課群介紹</a:t>
            </a:r>
            <a:endParaRPr lang="en-US" altLang="zh-TW" sz="4000" dirty="0"/>
          </a:p>
          <a:p>
            <a:pPr marL="514350" indent="-514350">
              <a:lnSpc>
                <a:spcPct val="120000"/>
              </a:lnSpc>
              <a:spcBef>
                <a:spcPts val="1800"/>
              </a:spcBef>
              <a:buFont typeface="+mj-ea"/>
              <a:buAutoNum type="ea1ChtPeriod"/>
            </a:pPr>
            <a:endParaRPr lang="en-US" altLang="zh-TW" sz="4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A7F2-80A9-42FA-A462-813195697998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821855" y="2729552"/>
            <a:ext cx="1320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大綱</a:t>
            </a:r>
          </a:p>
        </p:txBody>
      </p: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671AD65D-574A-4210-A5A9-5B9473095C84}"/>
              </a:ext>
            </a:extLst>
          </p:cNvPr>
          <p:cNvCxnSpPr>
            <a:cxnSpLocks/>
          </p:cNvCxnSpPr>
          <p:nvPr/>
        </p:nvCxnSpPr>
        <p:spPr>
          <a:xfrm>
            <a:off x="2927288" y="968991"/>
            <a:ext cx="0" cy="4572000"/>
          </a:xfrm>
          <a:prstGeom prst="line">
            <a:avLst/>
          </a:prstGeom>
          <a:ln w="762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2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8" y="-16659"/>
            <a:ext cx="4565541" cy="911361"/>
            <a:chOff x="273158" y="-16659"/>
            <a:chExt cx="6733159" cy="911361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733158" cy="906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一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專題課程介紹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03DD1C0-0148-4981-BFF6-BAAD54CC779B}"/>
              </a:ext>
            </a:extLst>
          </p:cNvPr>
          <p:cNvSpPr txBox="1"/>
          <p:nvPr/>
        </p:nvSpPr>
        <p:spPr>
          <a:xfrm>
            <a:off x="534390" y="1232195"/>
            <a:ext cx="11148094" cy="443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日間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部大三生。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來源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分成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電力專題、控制專題及資通專題三大類。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學生自行找題目，指導老師同意。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分組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方式：學生自行組合，每組以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人為原則，並須經指導老師同意。每位教師最多以指導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組實務專題為原則。</a:t>
            </a:r>
          </a:p>
        </p:txBody>
      </p:sp>
    </p:spTree>
    <p:extLst>
      <p:ext uri="{BB962C8B-B14F-4D97-AF65-F5344CB8AC3E}">
        <p14:creationId xmlns:p14="http://schemas.microsoft.com/office/powerpoint/2010/main" val="19762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8" y="-16659"/>
            <a:ext cx="4037585" cy="1015663"/>
            <a:chOff x="273158" y="-16659"/>
            <a:chExt cx="6170547" cy="1015663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170547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583194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二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、專題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時程表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03DD1C0-0148-4981-BFF6-BAAD54CC779B}"/>
              </a:ext>
            </a:extLst>
          </p:cNvPr>
          <p:cNvSpPr txBox="1"/>
          <p:nvPr/>
        </p:nvSpPr>
        <p:spPr>
          <a:xfrm>
            <a:off x="534390" y="1436916"/>
            <a:ext cx="10972800" cy="65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13103"/>
              </p:ext>
            </p:extLst>
          </p:nvPr>
        </p:nvGraphicFramePr>
        <p:xfrm>
          <a:off x="394268" y="1101799"/>
          <a:ext cx="11356454" cy="4998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53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學期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日期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事項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備註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01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二下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第一週：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2/24(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專題說明會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全體二年級生必須參與。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01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第五週：</a:t>
                      </a:r>
                      <a:r>
                        <a:rPr lang="en-US" altLang="zh-TW" sz="2400" b="1" u="sng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3/26(</a:t>
                      </a:r>
                      <a:r>
                        <a:rPr lang="zh-TW" altLang="en-US" sz="2400" b="1" u="sng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2400" b="1" u="sng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2400" b="1" u="sng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繳交分組表及分組名冊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班代收齊後繳交至系辦公室。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01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三上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第五週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計畫書上傳教學平台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計劃書及期中報告書佔學期成績各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20%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，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zh-TW" altLang="en-US" sz="2400" b="1" u="sng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未繳交或遲交者扣學期成績。</a:t>
                      </a:r>
                      <a:endParaRPr lang="zh-TW" altLang="en-US" sz="2400" b="1" u="sng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501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期末考週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期中報告書上傳教學平台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2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8" y="-16659"/>
            <a:ext cx="4037585" cy="1015663"/>
            <a:chOff x="273158" y="-16659"/>
            <a:chExt cx="6170547" cy="1015663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170547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583194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二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、專題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時程表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03DD1C0-0148-4981-BFF6-BAAD54CC779B}"/>
              </a:ext>
            </a:extLst>
          </p:cNvPr>
          <p:cNvSpPr txBox="1"/>
          <p:nvPr/>
        </p:nvSpPr>
        <p:spPr>
          <a:xfrm>
            <a:off x="534390" y="1436916"/>
            <a:ext cx="10972800" cy="65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448224"/>
              </p:ext>
            </p:extLst>
          </p:nvPr>
        </p:nvGraphicFramePr>
        <p:xfrm>
          <a:off x="394268" y="1101799"/>
          <a:ext cx="11356454" cy="501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7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2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335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學期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日期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事項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備註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54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三下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期末考週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期末報告繳交：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457200" indent="-457200" algn="l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紙本報告書一份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由班代收齊繳交系辦公室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457200" indent="-457200" algn="l" defTabSz="914400" rtl="0" eaLnBrk="1" latinLnBrk="0" hangingPunct="1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報告書電子檔及期末簡報</a:t>
                      </a:r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海報上傳教學平台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期末報告書及展示佔學期成績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40%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，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zh-TW" altLang="en-US" sz="2400" b="1" u="sng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未繳交、遲交報告書者及未參加專題展示者扣學期成績。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41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u="non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期末考</a:t>
                      </a:r>
                      <a:r>
                        <a:rPr lang="zh-TW" altLang="en-US" sz="2400" b="1" u="none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後一週</a:t>
                      </a:r>
                      <a:endParaRPr lang="zh-TW" altLang="en-US" sz="2400" b="1" u="sng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實務專題展示與優良專題評審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專題成果競賽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07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四上</a:t>
                      </a:r>
                      <a:endParaRPr lang="zh-TW" altLang="en-US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第一週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優良專題展示暨頒獎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專題競賽得獎組別均出席並展出得獎作品。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9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7" y="-16659"/>
            <a:ext cx="4665556" cy="911361"/>
            <a:chOff x="273158" y="-16659"/>
            <a:chExt cx="6733159" cy="911361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238984" cy="906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、各實驗室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簡介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6</a:t>
            </a:fld>
            <a:endParaRPr lang="zh-TW" altLang="en-US" dirty="0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147901"/>
              </p:ext>
            </p:extLst>
          </p:nvPr>
        </p:nvGraphicFramePr>
        <p:xfrm>
          <a:off x="887101" y="1799427"/>
          <a:ext cx="8148834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序號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實驗室編號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指導老師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介紹方式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R312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陸緯庭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2"/>
                        </a:rPr>
                        <a:t>影片</a:t>
                      </a:r>
                      <a:endParaRPr lang="zh-TW" altLang="en-US" sz="16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R302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周宏亮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3" action="ppaction://hlinkfile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R403a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吳鴻源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4"/>
                        </a:rPr>
                        <a:t>簡報</a:t>
                      </a:r>
                      <a:endParaRPr lang="zh-TW" altLang="en-US" sz="8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R301a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卓明遠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R305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林嘉宏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5" action="ppaction://hlinkpres?slideindex=1&amp;slidetitle=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R405b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卓胡誼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6"/>
                        </a:rPr>
                        <a:t>影片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R204a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陳附仁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7" action="ppaction://hlinkpres?slideindex=1&amp;slidetitle=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R310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辜德典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8" action="ppaction://hlinkpres?slideindex=1&amp;slidetitle=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9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R311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羅國原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9" action="ppaction://hlinkpres?slideindex=1&amp;slidetitle=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50376" y="1132764"/>
            <a:ext cx="234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電力組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60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7" y="-16659"/>
            <a:ext cx="4665556" cy="911361"/>
            <a:chOff x="273158" y="-16659"/>
            <a:chExt cx="6733159" cy="911361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238984" cy="906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、各實驗室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簡介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7</a:t>
            </a:fld>
            <a:endParaRPr lang="zh-TW" altLang="en-US" dirty="0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562072"/>
              </p:ext>
            </p:extLst>
          </p:nvPr>
        </p:nvGraphicFramePr>
        <p:xfrm>
          <a:off x="887101" y="1799427"/>
          <a:ext cx="8148834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序號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實驗室編號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指導老師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介紹方式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R606d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蘇俊連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2" action="ppaction://hlinkpres?slideindex=1&amp;slidetitle="/>
                        </a:rPr>
                        <a:t>簡報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11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8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50376" y="1132764"/>
            <a:ext cx="234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電力組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86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7" y="-16659"/>
            <a:ext cx="4665556" cy="911361"/>
            <a:chOff x="273158" y="-16659"/>
            <a:chExt cx="6733159" cy="911361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238984" cy="906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、各實驗室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簡介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8</a:t>
            </a:fld>
            <a:endParaRPr lang="zh-TW" altLang="en-US" dirty="0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661922"/>
              </p:ext>
            </p:extLst>
          </p:nvPr>
        </p:nvGraphicFramePr>
        <p:xfrm>
          <a:off x="887101" y="1799427"/>
          <a:ext cx="8148834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序號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實驗室編號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指導老師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介紹方式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R501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楊志雄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2" action="ppaction://hlinkfile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R204d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李孝貽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3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R204c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易政男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4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R606a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孫崇訓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5" action="ppaction://hlinkfile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第一校區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杜國洋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6" action="ppaction://hlinkfile"/>
                        </a:rPr>
                        <a:t>影片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第一校區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楊浩青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7" action="ppaction://hlinkpres?slideindex=1&amp;slidetitle="/>
                        </a:rPr>
                        <a:t>簡報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第一校區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黃勤鎰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8" action="ppaction://hlinkfile"/>
                        </a:rPr>
                        <a:t>影片</a:t>
                      </a:r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50376" y="1132764"/>
            <a:ext cx="234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控制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組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13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34A5AFC-2203-4E2A-BDA8-6E4BBA5137BB}"/>
              </a:ext>
            </a:extLst>
          </p:cNvPr>
          <p:cNvGrpSpPr/>
          <p:nvPr/>
        </p:nvGrpSpPr>
        <p:grpSpPr>
          <a:xfrm>
            <a:off x="273157" y="-16659"/>
            <a:ext cx="4665556" cy="911361"/>
            <a:chOff x="273158" y="-16659"/>
            <a:chExt cx="6733159" cy="911361"/>
          </a:xfrm>
        </p:grpSpPr>
        <p:sp>
          <p:nvSpPr>
            <p:cNvPr id="14" name="矩形: 圓角 7">
              <a:extLst>
                <a:ext uri="{FF2B5EF4-FFF2-40B4-BE49-F238E27FC236}">
                  <a16:creationId xmlns:a16="http://schemas.microsoft.com/office/drawing/2014/main" id="{ACEB365E-A784-4DBA-A661-EAEE49942030}"/>
                </a:ext>
              </a:extLst>
            </p:cNvPr>
            <p:cNvSpPr/>
            <p:nvPr/>
          </p:nvSpPr>
          <p:spPr>
            <a:xfrm>
              <a:off x="273158" y="187324"/>
              <a:ext cx="6733159" cy="70737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4C3B8DE-C37E-49FE-9526-1DF5B1F7C541}"/>
                </a:ext>
              </a:extLst>
            </p:cNvPr>
            <p:cNvSpPr/>
            <p:nvPr/>
          </p:nvSpPr>
          <p:spPr>
            <a:xfrm>
              <a:off x="273159" y="-16659"/>
              <a:ext cx="6238984" cy="906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r>
                <a:rPr lang="zh-TW" altLang="en-US" sz="4000" b="1" dirty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、各實驗室</a:t>
              </a:r>
              <a:r>
                <a:rPr lang="zh-TW" altLang="en-US" sz="4000" b="1" dirty="0" smtClean="0">
                  <a:solidFill>
                    <a:srgbClr val="036CAD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簡介</a:t>
              </a:r>
            </a:p>
          </p:txBody>
        </p:sp>
      </p:grp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F84724A1-2636-4132-B996-89E3AD32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0653" y="6506909"/>
            <a:ext cx="2743200" cy="365125"/>
          </a:xfrm>
        </p:spPr>
        <p:txBody>
          <a:bodyPr/>
          <a:lstStyle/>
          <a:p>
            <a:fld id="{DCABA7F2-80A9-42FA-A462-813195697998}" type="slidenum">
              <a:rPr lang="zh-TW" altLang="en-US" smtClean="0"/>
              <a:t>9</a:t>
            </a:fld>
            <a:endParaRPr lang="zh-TW" altLang="en-US" dirty="0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469674"/>
              </p:ext>
            </p:extLst>
          </p:nvPr>
        </p:nvGraphicFramePr>
        <p:xfrm>
          <a:off x="887101" y="1799427"/>
          <a:ext cx="8148834" cy="457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序號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實驗室編號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指導老師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介紹方式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R406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黃文祥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2" action="ppaction://hlinkfile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R304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李俊宏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dirty="0" smtClean="0">
                          <a:latin typeface="微軟正黑體" pitchFamily="34" charset="-120"/>
                          <a:ea typeface="微軟正黑體" pitchFamily="34" charset="-120"/>
                          <a:hlinkClick r:id="rId3"/>
                        </a:rPr>
                        <a:t>影片</a:t>
                      </a:r>
                      <a:endParaRPr lang="zh-TW" altLang="en-US" sz="1600" b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R403c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梁廷宇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4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R507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賴俊如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5"/>
                        </a:rPr>
                        <a:t>影片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R306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陳文平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6" action="ppaction://hlinkfile"/>
                        </a:rPr>
                        <a:t>簡報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R307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黃科瑋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7" action="ppaction://hlinkpres?slideindex=1&amp;slidetitle="/>
                        </a:rPr>
                        <a:t>簡報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R309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戴鴻傑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8" action="ppaction://hlinkpres?slideindex=1&amp;slidetitle="/>
                        </a:rPr>
                        <a:t>簡報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R308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鄭婉淑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  <a:hlinkClick r:id="rId9" action="ppaction://hlinkpres?slideindex=1&amp;slidetitle="/>
                        </a:rPr>
                        <a:t>簡報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9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2400" b="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50376" y="1132764"/>
            <a:ext cx="234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資通組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29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7238</TotalTime>
  <Words>606</Words>
  <Application>Microsoft Office PowerPoint</Application>
  <PresentationFormat>寬螢幕</PresentationFormat>
  <Paragraphs>207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等线</vt:lpstr>
      <vt:lpstr>Microsoft YaHei</vt:lpstr>
      <vt:lpstr>微軟正黑體</vt:lpstr>
      <vt:lpstr>Arial</vt:lpstr>
      <vt:lpstr>Wingdings</vt:lpstr>
      <vt:lpstr>自訂設計</vt:lpstr>
      <vt:lpstr>109-2學期 電機系實務專題課程說明會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彩色气泡</dc:title>
  <dc:creator>第一PPT</dc:creator>
  <cp:keywords>www.1ppt.com</cp:keywords>
  <dc:description>www.1ppt.com</dc:description>
  <cp:lastModifiedBy>宜玲 蔡</cp:lastModifiedBy>
  <cp:revision>480</cp:revision>
  <dcterms:created xsi:type="dcterms:W3CDTF">2017-08-04T06:04:02Z</dcterms:created>
  <dcterms:modified xsi:type="dcterms:W3CDTF">2021-03-23T09:47:36Z</dcterms:modified>
</cp:coreProperties>
</file>